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3" r:id="rId9"/>
    <p:sldId id="264" r:id="rId10"/>
    <p:sldId id="281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01"/>
    <a:srgbClr val="00FDFF"/>
    <a:srgbClr val="00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8"/>
    <p:restoredTop sz="94558"/>
  </p:normalViewPr>
  <p:slideViewPr>
    <p:cSldViewPr snapToGrid="0" snapToObjects="1">
      <p:cViewPr varScale="1">
        <p:scale>
          <a:sx n="90" d="100"/>
          <a:sy n="90" d="100"/>
        </p:scale>
        <p:origin x="376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4176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entire last page.</a:t>
            </a: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074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741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50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46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31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18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975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152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4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97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120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163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977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464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713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Shape 4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77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3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791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31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55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623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364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7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40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9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30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4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930675" y="7016745"/>
            <a:ext cx="8236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957824" y="7425500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 of Our Own</a:t>
            </a:r>
            <a:r>
              <a:rPr lang="is-IS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9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Building our Own Functions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37258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create a new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the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keyword followed by optional parameters in parenthes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indent the body of the 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function but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does not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execute the body of the function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3817000" y="6633900"/>
            <a:ext cx="99383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61599" y="1935150"/>
            <a:ext cx="10739875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13681075" y="4229901"/>
            <a:ext cx="1119187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9626600" y="1174754"/>
            <a:ext cx="6218238" cy="14731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"I'm a lumberjack, and I'm okay."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'I sleep all night and I work all day.'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7416799" y="1657354"/>
            <a:ext cx="2180091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print_lyrics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Definitions and Uses</a:t>
            </a:r>
          </a:p>
        </p:txBody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1155700" y="2482253"/>
            <a:ext cx="13932000" cy="39165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Once we have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defined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function, we can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call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(or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invoke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it </a:t>
            </a:r>
            <a:b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 many times as we like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store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reuse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pattern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1078375" y="985825"/>
            <a:ext cx="11715899" cy="609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8877300" y="5327650"/>
            <a:ext cx="6913685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I'm a lumberjack, and I'm okay.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sleep all night and I work all day.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cxnSp>
        <p:nvCxnSpPr>
          <p:cNvPr id="324" name="Shape 324"/>
          <p:cNvCxnSpPr/>
          <p:nvPr/>
        </p:nvCxnSpPr>
        <p:spPr>
          <a:xfrm rot="10800000">
            <a:off x="4334486" y="5532361"/>
            <a:ext cx="4353900" cy="1343099"/>
          </a:xfrm>
          <a:prstGeom prst="straightConnector1">
            <a:avLst/>
          </a:prstGeom>
          <a:noFill/>
          <a:ln w="889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6271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</a:p>
        </p:txBody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39116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value we pass into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its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when we call the 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 we can direct 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do different kinds of work when we call it at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different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times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put the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parenthes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 after 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function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4635500" y="6718296"/>
            <a:ext cx="7580313" cy="81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49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11498261" y="7823196"/>
            <a:ext cx="244633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33" name="Shape 333"/>
          <p:cNvCxnSpPr/>
          <p:nvPr/>
        </p:nvCxnSpPr>
        <p:spPr>
          <a:xfrm>
            <a:off x="10014325" y="7538196"/>
            <a:ext cx="1288800" cy="6389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0376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Parameters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988175" cy="505036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215900" indent="0">
              <a:lnSpc>
                <a:spcPct val="115000"/>
              </a:lnSpc>
              <a:spcBef>
                <a:spcPts val="0"/>
              </a:spcBef>
              <a:buSzPct val="171000"/>
              <a:buNone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variable which we use 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function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It is a </a:t>
            </a:r>
            <a:r>
              <a:rPr lang="en-US" sz="3600" dirty="0">
                <a:solidFill>
                  <a:schemeClr val="lt1"/>
                </a:solidFill>
              </a:rPr>
              <a:t>“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n-US" sz="3600" dirty="0">
                <a:solidFill>
                  <a:schemeClr val="lt1"/>
                </a:solidFill>
              </a:rPr>
              <a:t>”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allows the code in the </a:t>
            </a:r>
            <a:r>
              <a:rPr lang="en-US" sz="36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access the </a:t>
            </a: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for a particular </a:t>
            </a:r>
            <a:r>
              <a:rPr lang="en-US" sz="36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invocation.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9867323" y="2188908"/>
            <a:ext cx="5713800" cy="6648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endParaRPr lang="en-US" sz="26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7F3C64-4AA0-C08F-45A0-30F450D87F4B}"/>
              </a:ext>
            </a:extLst>
          </p:cNvPr>
          <p:cNvSpPr txBox="1"/>
          <p:nvPr/>
        </p:nvSpPr>
        <p:spPr>
          <a:xfrm>
            <a:off x="13716510" y="1665688"/>
            <a:ext cx="1864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FDFF"/>
                </a:solidFill>
              </a:rPr>
              <a:t>Parameter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27E5C3E-C88A-4692-BF3F-44A597505CD9}"/>
              </a:ext>
            </a:extLst>
          </p:cNvPr>
          <p:cNvCxnSpPr>
            <a:stCxn id="4" idx="1"/>
          </p:cNvCxnSpPr>
          <p:nvPr/>
        </p:nvCxnSpPr>
        <p:spPr>
          <a:xfrm flipH="1">
            <a:off x="13130213" y="1927298"/>
            <a:ext cx="586297" cy="3827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E79EFF0-2975-6209-F780-5B8E17BA5018}"/>
              </a:ext>
            </a:extLst>
          </p:cNvPr>
          <p:cNvSpPr txBox="1"/>
          <p:nvPr/>
        </p:nvSpPr>
        <p:spPr>
          <a:xfrm>
            <a:off x="13611735" y="8078826"/>
            <a:ext cx="174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7F01"/>
                </a:solidFill>
              </a:rPr>
              <a:t>Argument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F86BBB0-8E1E-1648-8F00-7BD14B185913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12458700" y="7756625"/>
            <a:ext cx="1153035" cy="5838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 Values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22542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Often a function will take its arguments, do some computation, and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value to be used as the value of the function call in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calling expression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keyword is used for this.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2911989" y="5370512"/>
            <a:ext cx="6832088" cy="2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"Hello</a:t>
            </a:r>
            <a:r>
              <a:rPr lang="en-US" sz="32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"Glenn</a:t>
            </a:r>
            <a:r>
              <a:rPr lang="en-US" sz="32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"Sally")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10894613" y="5947162"/>
            <a:ext cx="4000500" cy="1193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Sally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5424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 Value</a:t>
            </a:r>
          </a:p>
        </p:txBody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1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fruitful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one that produces a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(or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execution and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sends back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9002225" y="2309525"/>
            <a:ext cx="6722399" cy="642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'es':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'Hola</a:t>
            </a:r>
            <a:r>
              <a:rPr lang="en-US" sz="25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5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),'Glenn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'es'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),'Sally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),'Michael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 Michael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1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71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71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1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Parameters</a:t>
            </a:r>
            <a:r>
              <a:rPr lang="en-US" sz="71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and</a:t>
            </a:r>
            <a:r>
              <a:rPr lang="en-US" sz="71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1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Results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155700" y="2908300"/>
            <a:ext cx="7557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805637" y="4011400"/>
            <a:ext cx="3127800" cy="34833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return 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  <p:cxnSp>
        <p:nvCxnSpPr>
          <p:cNvPr id="363" name="Shape 363"/>
          <p:cNvCxnSpPr/>
          <p:nvPr/>
        </p:nvCxnSpPr>
        <p:spPr>
          <a:xfrm flipH="1">
            <a:off x="6569200" y="5608275"/>
            <a:ext cx="1016099" cy="3600"/>
          </a:xfrm>
          <a:prstGeom prst="straightConnector1">
            <a:avLst/>
          </a:prstGeom>
          <a:noFill/>
          <a:ln w="889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3530600" y="5283200"/>
            <a:ext cx="284956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3066711" y="5232400"/>
            <a:ext cx="64452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</p:txBody>
      </p:sp>
      <p:cxnSp>
        <p:nvCxnSpPr>
          <p:cNvPr id="366" name="Shape 366"/>
          <p:cNvCxnSpPr/>
          <p:nvPr/>
        </p:nvCxnSpPr>
        <p:spPr>
          <a:xfrm flipH="1">
            <a:off x="11153774" y="55943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1700213" y="6502400"/>
            <a:ext cx="232568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68" name="Shape 368"/>
          <p:cNvCxnSpPr/>
          <p:nvPr/>
        </p:nvCxnSpPr>
        <p:spPr>
          <a:xfrm flipH="1">
            <a:off x="3027375" y="5965150"/>
            <a:ext cx="903299" cy="5324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1231561" y="2908300"/>
            <a:ext cx="247967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0056975" y="3373299"/>
            <a:ext cx="1049100" cy="107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13023850" y="6743700"/>
            <a:ext cx="168932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13377862" y="5940425"/>
            <a:ext cx="0" cy="7112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Stored (and reused) Steps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2869861" y="3721100"/>
            <a:ext cx="3162300" cy="3746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7899399" y="2971800"/>
            <a:ext cx="3586161" cy="38004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thing():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'Fun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'Zip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62000" y="2730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>
            <a:off x="2114550" y="3313111"/>
            <a:ext cx="6349" cy="18494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 flipH="1">
            <a:off x="9366249" y="5416550"/>
            <a:ext cx="3421062" cy="3428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>
            <a:off x="9423474" y="6615025"/>
            <a:ext cx="3334500" cy="2702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4429850" y="3608375"/>
            <a:ext cx="2743199" cy="1115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'Hello')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('Fun')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62000" y="50927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2" name="Shape 222"/>
          <p:cNvCxnSpPr/>
          <p:nvPr/>
        </p:nvCxnSpPr>
        <p:spPr>
          <a:xfrm rot="10800000">
            <a:off x="2114549" y="571341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 flipH="1">
            <a:off x="3491700" y="4099050"/>
            <a:ext cx="856500" cy="102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 flipH="1">
            <a:off x="3527425" y="4723637"/>
            <a:ext cx="2100300" cy="893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>
            <a:endCxn id="216" idx="3"/>
          </p:cNvCxnSpPr>
          <p:nvPr/>
        </p:nvCxnSpPr>
        <p:spPr>
          <a:xfrm rot="10800000">
            <a:off x="3505199" y="3028950"/>
            <a:ext cx="951900" cy="5796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6" name="Shape 226"/>
          <p:cNvSpPr txBox="1"/>
          <p:nvPr/>
        </p:nvSpPr>
        <p:spPr>
          <a:xfrm>
            <a:off x="3850696" y="7773866"/>
            <a:ext cx="880268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call these reusable pieces of code 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5038724" y="2997200"/>
            <a:ext cx="1767873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62000" y="7302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9" name="Shape 229"/>
          <p:cNvCxnSpPr/>
          <p:nvPr/>
        </p:nvCxnSpPr>
        <p:spPr>
          <a:xfrm rot="10800000">
            <a:off x="2114549" y="67294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30" name="Shape 230"/>
          <p:cNvSpPr txBox="1"/>
          <p:nvPr/>
        </p:nvSpPr>
        <p:spPr>
          <a:xfrm>
            <a:off x="762000" y="62230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Multiple </a:t>
            </a:r>
            <a:r>
              <a:rPr lang="en-US" sz="7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Parameters</a:t>
            </a:r>
            <a:r>
              <a:rPr lang="en-US" sz="7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72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588250" cy="52546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define more than one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definition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simply add more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when we call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match the number and order of arguments and parameters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966100" y="3380664"/>
            <a:ext cx="5481000" cy="3934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a, b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added =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added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0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3, 5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A9A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(non-fruitful) Functions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a function does not return a value, we call it a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 that return values are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fruitful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functions are </a:t>
            </a: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 fruitful</a:t>
            </a: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function or not to function...</a:t>
            </a:r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Organize your code into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paragraphs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capture a complete thought and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 it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 repeat yourself - make it work once and then reuse it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something gets too long or complex, break it up into logical chunks and put those chunks in functions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Make a library of common stuff that you do over and over - perhaps share this with your friends...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376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404" name="Shape 404"/>
          <p:cNvSpPr txBox="1">
            <a:spLocks noGrp="1"/>
          </p:cNvSpPr>
          <p:nvPr>
            <p:ph type="body" idx="1"/>
          </p:nvPr>
        </p:nvSpPr>
        <p:spPr>
          <a:xfrm>
            <a:off x="8178800" y="2886163"/>
            <a:ext cx="69089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Results (fruitful functions)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(non-fruitful) functions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Why use functions?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1353078" y="2886163"/>
            <a:ext cx="6370638" cy="49672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Built-In Functions</a:t>
            </a: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conversion (</a:t>
            </a:r>
            <a:r>
              <a:rPr lang="en-US" sz="36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float)</a:t>
            </a: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conversions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735013" y="871538"/>
            <a:ext cx="1993900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3136900" y="2133599"/>
            <a:ext cx="10706100" cy="471285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Rewrite your pay computation with time-and-a-half for overtime and create a function called </a:t>
            </a:r>
            <a:r>
              <a:rPr lang="en-US" sz="38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computepay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which takes two parameters ( hours and  rate).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Pay: 475.0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9746384" y="7061200"/>
            <a:ext cx="5233988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411" name="Shape 411"/>
          <p:cNvSpPr txBox="1"/>
          <p:nvPr/>
        </p:nvSpPr>
        <p:spPr>
          <a:xfrm>
            <a:off x="1234676" y="2124684"/>
            <a:ext cx="6797699" cy="59191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 dirty="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… Insert new Contributors and Translators here </a:t>
            </a:r>
          </a:p>
        </p:txBody>
      </p:sp>
      <p:pic>
        <p:nvPicPr>
          <p:cNvPr id="412" name="Shape 4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863322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Shape 4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041522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Shape 414"/>
          <p:cNvSpPr txBox="1"/>
          <p:nvPr/>
        </p:nvSpPr>
        <p:spPr>
          <a:xfrm>
            <a:off x="8732976" y="2140854"/>
            <a:ext cx="6797699" cy="59458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Functions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are two kinds of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Python.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Built-in functions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are provided as part of Python -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print(),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input(), type(), float(), </a:t>
            </a:r>
            <a:r>
              <a:rPr lang="en-US" sz="3600" u="none" strike="noStrike" cap="none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...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Functions that we define ourselves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then use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treat 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names as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(i.e., we avoid them as variable names)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 Definition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Python a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some reusable code that takes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(s) as input, does some computation, and then returns a result or results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define a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using 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reserved word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call/invoke the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by using the function name, parenthes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s, and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an expression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8564550" y="4876800"/>
            <a:ext cx="6984899" cy="3302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b="1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032000" y="1714500"/>
            <a:ext cx="6782399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 </a:t>
            </a:r>
            <a:r>
              <a:rPr lang="en-US" sz="49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814399" y="947883"/>
            <a:ext cx="239395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250" name="Shape 250"/>
          <p:cNvCxnSpPr>
            <a:endCxn id="249" idx="1"/>
          </p:cNvCxnSpPr>
          <p:nvPr/>
        </p:nvCxnSpPr>
        <p:spPr>
          <a:xfrm flipV="1">
            <a:off x="7723909" y="1259033"/>
            <a:ext cx="1090490" cy="565149"/>
          </a:xfrm>
          <a:prstGeom prst="straightConnector1">
            <a:avLst/>
          </a:prstGeom>
          <a:noFill/>
          <a:ln w="762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1" name="Shape 251"/>
          <p:cNvSpPr txBox="1"/>
          <p:nvPr/>
        </p:nvSpPr>
        <p:spPr>
          <a:xfrm>
            <a:off x="3771900" y="3460750"/>
            <a:ext cx="61436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'w'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4387850" y="3927475"/>
            <a:ext cx="1214437" cy="709612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3" name="Shape 253"/>
          <p:cNvSpPr txBox="1"/>
          <p:nvPr/>
        </p:nvSpPr>
        <p:spPr>
          <a:xfrm>
            <a:off x="5751512" y="4406900"/>
            <a:ext cx="126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x="2614611" y="2671761"/>
            <a:ext cx="711200" cy="596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5" name="Shape 255"/>
          <p:cNvSpPr txBox="1"/>
          <p:nvPr/>
        </p:nvSpPr>
        <p:spPr>
          <a:xfrm>
            <a:off x="334947" y="2857500"/>
            <a:ext cx="2622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</a:t>
            </a:r>
          </a:p>
        </p:txBody>
      </p:sp>
      <p:cxnSp>
        <p:nvCxnSpPr>
          <p:cNvPr id="256" name="Shape 256"/>
          <p:cNvCxnSpPr/>
          <p:nvPr/>
        </p:nvCxnSpPr>
        <p:spPr>
          <a:xfrm rot="10800000" flipH="1">
            <a:off x="4054475" y="2633662"/>
            <a:ext cx="204786" cy="841374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 Function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845300" y="4468805"/>
            <a:ext cx="2819400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9680574" y="58721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20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5953125" y="7618405"/>
            <a:ext cx="4521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Guido wrote this code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 Function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669089" y="4462455"/>
            <a:ext cx="3159124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242403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10093569" y="5872155"/>
            <a:ext cx="1079255" cy="0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18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5953125" y="7618405"/>
            <a:ext cx="4521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Guido wrote this code</a:t>
            </a:r>
          </a:p>
        </p:txBody>
      </p:sp>
    </p:spTree>
    <p:extLst>
      <p:ext uri="{BB962C8B-B14F-4D97-AF65-F5344CB8AC3E}">
        <p14:creationId xmlns:p14="http://schemas.microsoft.com/office/powerpoint/2010/main" val="29009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Conversions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8737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put an integer and floating point in an expression, the integer is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implicitly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converted to a float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control this with the built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functions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and float()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7940325" y="2064450"/>
            <a:ext cx="7874399" cy="659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8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28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(3)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-2.5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1155700" y="606822"/>
            <a:ext cx="6288088" cy="21539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Conversions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1166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also use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convert between strings and integers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will get an </a:t>
            </a: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the string does not contain numeric characters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7946600" y="742950"/>
            <a:ext cx="7369199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'str'&gt;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"&lt;stdin&gt;",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5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 only concatenate str (not "int") to str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'int'&gt;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"&lt;stdin&gt;",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5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int()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1660</Words>
  <Application>Microsoft Macintosh PowerPoint</Application>
  <PresentationFormat>Custom</PresentationFormat>
  <Paragraphs>273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Cabin</vt:lpstr>
      <vt:lpstr>Arial</vt:lpstr>
      <vt:lpstr>Courier</vt:lpstr>
      <vt:lpstr>Courier New</vt:lpstr>
      <vt:lpstr>Gill Sans</vt:lpstr>
      <vt:lpstr>Title &amp; Subtitle</vt:lpstr>
      <vt:lpstr>Functions</vt:lpstr>
      <vt:lpstr>Stored (and reused) Steps</vt:lpstr>
      <vt:lpstr>Python Functions</vt:lpstr>
      <vt:lpstr>Function Definition</vt:lpstr>
      <vt:lpstr>PowerPoint Presentation</vt:lpstr>
      <vt:lpstr>Max Function</vt:lpstr>
      <vt:lpstr>Max Function</vt:lpstr>
      <vt:lpstr>Type Conversions</vt:lpstr>
      <vt:lpstr>String Conversions</vt:lpstr>
      <vt:lpstr>Functions of Our Own…</vt:lpstr>
      <vt:lpstr>Building our Own Functions</vt:lpstr>
      <vt:lpstr>PowerPoint Presentation</vt:lpstr>
      <vt:lpstr>Definitions and Uses</vt:lpstr>
      <vt:lpstr>PowerPoint Presentation</vt:lpstr>
      <vt:lpstr>Arguments</vt:lpstr>
      <vt:lpstr>Parameters</vt:lpstr>
      <vt:lpstr>Return Values</vt:lpstr>
      <vt:lpstr>Return Value</vt:lpstr>
      <vt:lpstr>Arguments, Parameters, and Results</vt:lpstr>
      <vt:lpstr>Multiple Parameters / Arguments</vt:lpstr>
      <vt:lpstr>Void (non-fruitful) Functions</vt:lpstr>
      <vt:lpstr>To function or not to function...</vt:lpstr>
      <vt:lpstr>Summary</vt:lpstr>
      <vt:lpstr>PowerPoint Presentation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cp:lastModifiedBy>Severance, Charles</cp:lastModifiedBy>
  <cp:revision>51</cp:revision>
  <dcterms:modified xsi:type="dcterms:W3CDTF">2023-12-27T17:54:02Z</dcterms:modified>
</cp:coreProperties>
</file>